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458" r:id="rId2"/>
    <p:sldId id="427" r:id="rId3"/>
    <p:sldId id="381" r:id="rId4"/>
    <p:sldId id="431" r:id="rId5"/>
    <p:sldId id="342" r:id="rId6"/>
    <p:sldId id="438" r:id="rId7"/>
    <p:sldId id="374" r:id="rId8"/>
    <p:sldId id="447" r:id="rId9"/>
    <p:sldId id="446" r:id="rId10"/>
    <p:sldId id="426" r:id="rId11"/>
    <p:sldId id="428" r:id="rId12"/>
    <p:sldId id="394" r:id="rId13"/>
    <p:sldId id="448" r:id="rId14"/>
    <p:sldId id="441" r:id="rId15"/>
    <p:sldId id="456" r:id="rId16"/>
    <p:sldId id="449" r:id="rId17"/>
    <p:sldId id="312" r:id="rId18"/>
    <p:sldId id="452" r:id="rId19"/>
    <p:sldId id="455" r:id="rId20"/>
    <p:sldId id="314" r:id="rId21"/>
    <p:sldId id="316" r:id="rId22"/>
    <p:sldId id="451" r:id="rId23"/>
    <p:sldId id="454" r:id="rId24"/>
    <p:sldId id="317" r:id="rId25"/>
    <p:sldId id="457" r:id="rId26"/>
    <p:sldId id="38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23F"/>
    <a:srgbClr val="F39645"/>
    <a:srgbClr val="F69546"/>
    <a:srgbClr val="EE6B8C"/>
    <a:srgbClr val="E8D966"/>
    <a:srgbClr val="BCBBF3"/>
    <a:srgbClr val="7CB1E5"/>
    <a:srgbClr val="F5B47A"/>
    <a:srgbClr val="92EE81"/>
    <a:srgbClr val="FB6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886" autoAdjust="0"/>
  </p:normalViewPr>
  <p:slideViewPr>
    <p:cSldViewPr snapToGrid="0" snapToObjects="1">
      <p:cViewPr varScale="1">
        <p:scale>
          <a:sx n="121" d="100"/>
          <a:sy n="121" d="100"/>
        </p:scale>
        <p:origin x="68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08B14-5708-D648-A14F-A52110F6DA1E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DFD9-BBAE-FC4D-84D9-7160D19E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4375-6787-714E-A679-9AA9DA5D73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9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F7F7F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45AA-6A68-944B-979F-6B3F29949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www.thenetworkone.com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9525C6-BA6B-9642-83C4-8B2A85ABE64B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FA871-15F4-664E-BC49-13AEBBAE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6010" y="4703547"/>
            <a:ext cx="866372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02-10 at 10.56.1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10" y="287685"/>
            <a:ext cx="571500" cy="54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983" y="4754568"/>
            <a:ext cx="849663" cy="3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thenetworkone.com/digital-exchange/" TargetMode="External"/><Relationship Id="rId18" Type="http://schemas.openxmlformats.org/officeDocument/2006/relationships/image" Target="../media/image65.jpeg"/><Relationship Id="rId26" Type="http://schemas.openxmlformats.org/officeDocument/2006/relationships/image" Target="../media/image73.jpeg"/><Relationship Id="rId21" Type="http://schemas.openxmlformats.org/officeDocument/2006/relationships/image" Target="../media/image68.jpeg"/><Relationship Id="rId34" Type="http://schemas.openxmlformats.org/officeDocument/2006/relationships/image" Target="../media/image81.jpeg"/><Relationship Id="rId7" Type="http://schemas.openxmlformats.org/officeDocument/2006/relationships/image" Target="../media/image58.tiff"/><Relationship Id="rId12" Type="http://schemas.openxmlformats.org/officeDocument/2006/relationships/image" Target="../media/image61.jpeg"/><Relationship Id="rId17" Type="http://schemas.openxmlformats.org/officeDocument/2006/relationships/image" Target="../media/image64.jpeg"/><Relationship Id="rId25" Type="http://schemas.openxmlformats.org/officeDocument/2006/relationships/image" Target="../media/image72.jpeg"/><Relationship Id="rId33" Type="http://schemas.openxmlformats.org/officeDocument/2006/relationships/image" Target="../media/image80.jpeg"/><Relationship Id="rId38" Type="http://schemas.openxmlformats.org/officeDocument/2006/relationships/image" Target="../media/image85.png"/><Relationship Id="rId2" Type="http://schemas.openxmlformats.org/officeDocument/2006/relationships/hyperlink" Target="https://thenetworkone.com/webinar-archive/" TargetMode="External"/><Relationship Id="rId16" Type="http://schemas.openxmlformats.org/officeDocument/2006/relationships/hyperlink" Target="https://thenetworkone.com/virtual-mentoring-programme/" TargetMode="External"/><Relationship Id="rId20" Type="http://schemas.openxmlformats.org/officeDocument/2006/relationships/image" Target="../media/image67.jpeg"/><Relationship Id="rId29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tiff"/><Relationship Id="rId11" Type="http://schemas.openxmlformats.org/officeDocument/2006/relationships/image" Target="../media/image60.png"/><Relationship Id="rId24" Type="http://schemas.openxmlformats.org/officeDocument/2006/relationships/image" Target="../media/image71.jpeg"/><Relationship Id="rId32" Type="http://schemas.openxmlformats.org/officeDocument/2006/relationships/image" Target="../media/image79.jpeg"/><Relationship Id="rId37" Type="http://schemas.openxmlformats.org/officeDocument/2006/relationships/image" Target="../media/image84.png"/><Relationship Id="rId5" Type="http://schemas.openxmlformats.org/officeDocument/2006/relationships/hyperlink" Target="http://indiesummit.net/" TargetMode="External"/><Relationship Id="rId15" Type="http://schemas.openxmlformats.org/officeDocument/2006/relationships/image" Target="../media/image63.jpeg"/><Relationship Id="rId23" Type="http://schemas.openxmlformats.org/officeDocument/2006/relationships/image" Target="../media/image70.jpeg"/><Relationship Id="rId28" Type="http://schemas.openxmlformats.org/officeDocument/2006/relationships/image" Target="../media/image75.jpeg"/><Relationship Id="rId36" Type="http://schemas.openxmlformats.org/officeDocument/2006/relationships/image" Target="../media/image83.jpeg"/><Relationship Id="rId10" Type="http://schemas.openxmlformats.org/officeDocument/2006/relationships/hyperlink" Target="https://www.indieawards.global/" TargetMode="External"/><Relationship Id="rId19" Type="http://schemas.openxmlformats.org/officeDocument/2006/relationships/image" Target="../media/image66.jpeg"/><Relationship Id="rId31" Type="http://schemas.openxmlformats.org/officeDocument/2006/relationships/image" Target="../media/image78.jpeg"/><Relationship Id="rId4" Type="http://schemas.openxmlformats.org/officeDocument/2006/relationships/image" Target="../media/image56.png"/><Relationship Id="rId9" Type="http://schemas.openxmlformats.org/officeDocument/2006/relationships/image" Target="../media/image59.jpeg"/><Relationship Id="rId14" Type="http://schemas.openxmlformats.org/officeDocument/2006/relationships/image" Target="../media/image62.jpeg"/><Relationship Id="rId22" Type="http://schemas.openxmlformats.org/officeDocument/2006/relationships/image" Target="../media/image69.jpeg"/><Relationship Id="rId27" Type="http://schemas.openxmlformats.org/officeDocument/2006/relationships/image" Target="../media/image74.jpeg"/><Relationship Id="rId30" Type="http://schemas.openxmlformats.org/officeDocument/2006/relationships/image" Target="../media/image77.jpeg"/><Relationship Id="rId35" Type="http://schemas.openxmlformats.org/officeDocument/2006/relationships/image" Target="../media/image82.jpeg"/><Relationship Id="rId8" Type="http://schemas.openxmlformats.org/officeDocument/2006/relationships/hyperlink" Target="https://thenetworkone.com/the-indie-forum/" TargetMode="External"/><Relationship Id="rId3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hyperlink" Target="https://thenetworkone.com/new-members-pag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squirrell@thenetworkone.com" TargetMode="External"/><Relationship Id="rId2" Type="http://schemas.openxmlformats.org/officeDocument/2006/relationships/hyperlink" Target="http://www.thenetworkon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thenetworkone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image" Target="../media/image25.tiff"/><Relationship Id="rId26" Type="http://schemas.openxmlformats.org/officeDocument/2006/relationships/image" Target="../media/image33.tiff"/><Relationship Id="rId3" Type="http://schemas.openxmlformats.org/officeDocument/2006/relationships/image" Target="../media/image10.tiff"/><Relationship Id="rId21" Type="http://schemas.openxmlformats.org/officeDocument/2006/relationships/image" Target="../media/image28.tiff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17" Type="http://schemas.openxmlformats.org/officeDocument/2006/relationships/image" Target="../media/image24.tiff"/><Relationship Id="rId25" Type="http://schemas.openxmlformats.org/officeDocument/2006/relationships/image" Target="../media/image32.tiff"/><Relationship Id="rId33" Type="http://schemas.openxmlformats.org/officeDocument/2006/relationships/image" Target="../media/image40.png"/><Relationship Id="rId2" Type="http://schemas.openxmlformats.org/officeDocument/2006/relationships/image" Target="../media/image9.tiff"/><Relationship Id="rId16" Type="http://schemas.openxmlformats.org/officeDocument/2006/relationships/image" Target="../media/image23.png"/><Relationship Id="rId20" Type="http://schemas.openxmlformats.org/officeDocument/2006/relationships/image" Target="../media/image27.tiff"/><Relationship Id="rId29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png"/><Relationship Id="rId24" Type="http://schemas.openxmlformats.org/officeDocument/2006/relationships/image" Target="../media/image31.tiff"/><Relationship Id="rId32" Type="http://schemas.openxmlformats.org/officeDocument/2006/relationships/image" Target="../media/image39.jpeg"/><Relationship Id="rId5" Type="http://schemas.openxmlformats.org/officeDocument/2006/relationships/image" Target="../media/image12.tiff"/><Relationship Id="rId15" Type="http://schemas.openxmlformats.org/officeDocument/2006/relationships/image" Target="../media/image22.png"/><Relationship Id="rId23" Type="http://schemas.openxmlformats.org/officeDocument/2006/relationships/image" Target="../media/image30.tiff"/><Relationship Id="rId28" Type="http://schemas.openxmlformats.org/officeDocument/2006/relationships/image" Target="../media/image35.tiff"/><Relationship Id="rId10" Type="http://schemas.openxmlformats.org/officeDocument/2006/relationships/image" Target="../media/image17.png"/><Relationship Id="rId19" Type="http://schemas.openxmlformats.org/officeDocument/2006/relationships/image" Target="../media/image26.tiff"/><Relationship Id="rId31" Type="http://schemas.openxmlformats.org/officeDocument/2006/relationships/image" Target="../media/image38.png"/><Relationship Id="rId4" Type="http://schemas.openxmlformats.org/officeDocument/2006/relationships/image" Target="../media/image11.tif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tiff"/><Relationship Id="rId27" Type="http://schemas.openxmlformats.org/officeDocument/2006/relationships/image" Target="../media/image34.tiff"/><Relationship Id="rId30" Type="http://schemas.openxmlformats.org/officeDocument/2006/relationships/image" Target="../media/image37.jpeg"/><Relationship Id="rId8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2CB477-1EBA-A60C-6391-3B2E0B37CB89}"/>
              </a:ext>
            </a:extLst>
          </p:cNvPr>
          <p:cNvSpPr txBox="1"/>
          <p:nvPr/>
        </p:nvSpPr>
        <p:spPr>
          <a:xfrm>
            <a:off x="736375" y="283221"/>
            <a:ext cx="285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to the reader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BD69-3CA4-2530-CC45-57FD8275D0F8}"/>
              </a:ext>
            </a:extLst>
          </p:cNvPr>
          <p:cNvSpPr/>
          <p:nvPr/>
        </p:nvSpPr>
        <p:spPr>
          <a:xfrm>
            <a:off x="736375" y="1633520"/>
            <a:ext cx="75215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These credentials are provided for your reference as a member of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thenetworkone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 You may use them or, the elements therein, internally or externally, to promote your membership of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thenetworkone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and, the international capabilities now available to your agency that your membership facilitates.  </a:t>
            </a:r>
          </a:p>
          <a:p>
            <a:pPr>
              <a:buClr>
                <a:schemeClr val="accent6"/>
              </a:buClr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Please feel free to adapt the content to your house-style.</a:t>
            </a:r>
          </a:p>
          <a:p>
            <a:pPr>
              <a:buClr>
                <a:schemeClr val="accent6"/>
              </a:buClr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you have any specific questions or requirements, please don’t hesitate to contact us directly.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70C7F-63F0-EAB3-21E0-F5FB40B4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742" y="3604285"/>
            <a:ext cx="1705250" cy="6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947B95-382F-5443-B8C6-7FC2BDDB1135}"/>
              </a:ext>
            </a:extLst>
          </p:cNvPr>
          <p:cNvSpPr/>
          <p:nvPr/>
        </p:nvSpPr>
        <p:spPr>
          <a:xfrm>
            <a:off x="771768" y="316948"/>
            <a:ext cx="7181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helping agencies work together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CF025-B13E-D84A-965C-F2A711ADC9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962" y="1862403"/>
            <a:ext cx="1363780" cy="1299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D3287-526A-2346-831E-2CE6C50460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31" y="1669002"/>
            <a:ext cx="1549285" cy="15492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8A319F-8388-ED45-9820-8AEFFA1FD2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487" y="1876273"/>
            <a:ext cx="1671026" cy="12720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6763D2-B7F8-0148-BC3E-8B723094EF84}"/>
              </a:ext>
            </a:extLst>
          </p:cNvPr>
          <p:cNvSpPr txBox="1"/>
          <p:nvPr/>
        </p:nvSpPr>
        <p:spPr>
          <a:xfrm>
            <a:off x="829434" y="3299611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help with contracts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17ED7C-1B6D-DF4E-A790-F0D4809550AF}"/>
              </a:ext>
            </a:extLst>
          </p:cNvPr>
          <p:cNvSpPr txBox="1"/>
          <p:nvPr/>
        </p:nvSpPr>
        <p:spPr>
          <a:xfrm>
            <a:off x="3113331" y="3299611"/>
            <a:ext cx="293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international account directors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B755F-E48E-C043-A2D5-F555C477F2AB}"/>
              </a:ext>
            </a:extLst>
          </p:cNvPr>
          <p:cNvSpPr txBox="1"/>
          <p:nvPr/>
        </p:nvSpPr>
        <p:spPr>
          <a:xfrm>
            <a:off x="6447195" y="3299611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ongoing support</a:t>
            </a:r>
          </a:p>
        </p:txBody>
      </p:sp>
    </p:spTree>
    <p:extLst>
      <p:ext uri="{BB962C8B-B14F-4D97-AF65-F5344CB8AC3E}">
        <p14:creationId xmlns:p14="http://schemas.microsoft.com/office/powerpoint/2010/main" val="193696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80881" y="3143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get paid?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FC927F-7D59-B740-9B48-D01F48AE11AD}"/>
              </a:ext>
            </a:extLst>
          </p:cNvPr>
          <p:cNvSpPr/>
          <p:nvPr/>
        </p:nvSpPr>
        <p:spPr>
          <a:xfrm>
            <a:off x="780881" y="1075853"/>
            <a:ext cx="82660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transparency is important to us and to you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receive a membership fees from agencies who wish to join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will receive a referral fee when we successfully introduce new business to your agency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our fee is 7% of the net fee or commission income which you receive from the new client, for one year from the date of your first invoice to them</a:t>
            </a:r>
          </a:p>
          <a:p>
            <a:pPr>
              <a:buClr>
                <a:schemeClr val="accent6"/>
              </a:buClr>
            </a:pPr>
            <a:endParaRPr lang="en-GB" sz="1400" b="0" i="1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host free webinars for independent agencies, but also personalised workshops and events for which we charge, including our annual ‘indie Summit’ conference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b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undertake bespoke consultancy projects on request</a:t>
            </a:r>
            <a:endParaRPr lang="en-GB" sz="1400" b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2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26421" y="341530"/>
            <a:ext cx="7272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sharing, development &amp; community</a:t>
            </a:r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D9824AEE-B635-BC45-A4B4-DEB56E552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" y="1354930"/>
            <a:ext cx="1596992" cy="483108"/>
          </a:xfrm>
          <a:prstGeom prst="rect">
            <a:avLst/>
          </a:prstGeom>
        </p:spPr>
      </p:pic>
      <p:pic>
        <p:nvPicPr>
          <p:cNvPr id="22" name="Picture 21">
            <a:hlinkClick r:id="rId2"/>
            <a:extLst>
              <a:ext uri="{FF2B5EF4-FFF2-40B4-BE49-F238E27FC236}">
                <a16:creationId xmlns:a16="http://schemas.microsoft.com/office/drawing/2014/main" id="{E7F87616-173D-1946-B21D-5ED0AD5F6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" y="1922574"/>
            <a:ext cx="1596996" cy="483109"/>
          </a:xfrm>
          <a:prstGeom prst="rect">
            <a:avLst/>
          </a:prstGeom>
        </p:spPr>
      </p:pic>
      <p:pic>
        <p:nvPicPr>
          <p:cNvPr id="29" name="Picture 28">
            <a:hlinkClick r:id="rId5"/>
            <a:extLst>
              <a:ext uri="{FF2B5EF4-FFF2-40B4-BE49-F238E27FC236}">
                <a16:creationId xmlns:a16="http://schemas.microsoft.com/office/drawing/2014/main" id="{FDCECB59-4CE9-7448-A304-7F3AD1999C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798" y="996631"/>
            <a:ext cx="2155001" cy="5787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F37744-89E1-004C-8B61-042CD97362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07" y="3090383"/>
            <a:ext cx="1743226" cy="406955"/>
          </a:xfrm>
          <a:prstGeom prst="rect">
            <a:avLst/>
          </a:prstGeom>
        </p:spPr>
      </p:pic>
      <p:pic>
        <p:nvPicPr>
          <p:cNvPr id="40" name="Picture 39">
            <a:hlinkClick r:id="rId8"/>
            <a:extLst>
              <a:ext uri="{FF2B5EF4-FFF2-40B4-BE49-F238E27FC236}">
                <a16:creationId xmlns:a16="http://schemas.microsoft.com/office/drawing/2014/main" id="{117738F6-6756-E241-980F-BA293B6CE7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733" y="3454620"/>
            <a:ext cx="2421528" cy="856665"/>
          </a:xfrm>
          <a:prstGeom prst="rect">
            <a:avLst/>
          </a:prstGeom>
        </p:spPr>
      </p:pic>
      <p:pic>
        <p:nvPicPr>
          <p:cNvPr id="43" name="Picture 42">
            <a:hlinkClick r:id="rId10"/>
            <a:extLst>
              <a:ext uri="{FF2B5EF4-FFF2-40B4-BE49-F238E27FC236}">
                <a16:creationId xmlns:a16="http://schemas.microsoft.com/office/drawing/2014/main" id="{11A38036-70B9-FD49-80C9-CC5F0FC74F0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415" y="1413515"/>
            <a:ext cx="1149785" cy="676740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hlinkClick r:id="rId10"/>
            <a:extLst>
              <a:ext uri="{FF2B5EF4-FFF2-40B4-BE49-F238E27FC236}">
                <a16:creationId xmlns:a16="http://schemas.microsoft.com/office/drawing/2014/main" id="{FE02E4A5-CA77-C04C-9293-DBB65794154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415" y="1018895"/>
            <a:ext cx="1991336" cy="293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DAE4-3E8E-9746-8803-DFA79EDB1A97}"/>
              </a:ext>
            </a:extLst>
          </p:cNvPr>
          <p:cNvSpPr txBox="1"/>
          <p:nvPr/>
        </p:nvSpPr>
        <p:spPr>
          <a:xfrm>
            <a:off x="393876" y="992832"/>
            <a:ext cx="1534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Wednesdays</a:t>
            </a:r>
          </a:p>
        </p:txBody>
      </p:sp>
      <p:pic>
        <p:nvPicPr>
          <p:cNvPr id="52" name="Picture 51">
            <a:hlinkClick r:id="rId13"/>
            <a:extLst>
              <a:ext uri="{FF2B5EF4-FFF2-40B4-BE49-F238E27FC236}">
                <a16:creationId xmlns:a16="http://schemas.microsoft.com/office/drawing/2014/main" id="{D31A51FE-5DC1-F447-80F0-B50962A7ECD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415" y="2481520"/>
            <a:ext cx="1490841" cy="7454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26EA3CC-3BD6-EE46-BE66-37E213D6C3D6}"/>
              </a:ext>
            </a:extLst>
          </p:cNvPr>
          <p:cNvSpPr txBox="1"/>
          <p:nvPr/>
        </p:nvSpPr>
        <p:spPr>
          <a:xfrm>
            <a:off x="6088870" y="2192530"/>
            <a:ext cx="2452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inter-agency staff exchange program</a:t>
            </a:r>
          </a:p>
        </p:txBody>
      </p:sp>
      <p:pic>
        <p:nvPicPr>
          <p:cNvPr id="54" name="Picture 53" descr="A group of people eating at a restaurant&#10;&#10;Description automatically generated with medium confidence">
            <a:hlinkClick r:id="rId13"/>
            <a:extLst>
              <a:ext uri="{FF2B5EF4-FFF2-40B4-BE49-F238E27FC236}">
                <a16:creationId xmlns:a16="http://schemas.microsoft.com/office/drawing/2014/main" id="{CE18E913-D370-3A4F-B592-2C6D2CF68CA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153" y="2476933"/>
            <a:ext cx="993895" cy="745421"/>
          </a:xfrm>
          <a:prstGeom prst="rect">
            <a:avLst/>
          </a:prstGeom>
        </p:spPr>
      </p:pic>
      <p:pic>
        <p:nvPicPr>
          <p:cNvPr id="55" name="Picture 54">
            <a:hlinkClick r:id="rId16"/>
            <a:extLst>
              <a:ext uri="{FF2B5EF4-FFF2-40B4-BE49-F238E27FC236}">
                <a16:creationId xmlns:a16="http://schemas.microsoft.com/office/drawing/2014/main" id="{9D654CB8-9328-F647-990C-A1F64F62058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199" y="3561549"/>
            <a:ext cx="1285000" cy="85666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B0789FB-4182-F247-BBE2-098232657E5B}"/>
              </a:ext>
            </a:extLst>
          </p:cNvPr>
          <p:cNvSpPr txBox="1"/>
          <p:nvPr/>
        </p:nvSpPr>
        <p:spPr>
          <a:xfrm>
            <a:off x="6085558" y="3318586"/>
            <a:ext cx="2209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inter-agency mentoring program</a:t>
            </a:r>
          </a:p>
        </p:txBody>
      </p:sp>
      <p:pic>
        <p:nvPicPr>
          <p:cNvPr id="57" name="Picture 56" descr="A picture containing text, person, indoor, perso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5F8A8120-607A-DC4D-8DE4-AB149095766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9" y="3597786"/>
            <a:ext cx="683303" cy="74542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62853-626E-CB45-BFD0-7C820815532F}"/>
              </a:ext>
            </a:extLst>
          </p:cNvPr>
          <p:cNvSpPr/>
          <p:nvPr/>
        </p:nvSpPr>
        <p:spPr>
          <a:xfrm>
            <a:off x="440397" y="2653215"/>
            <a:ext cx="2118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1A23F"/>
                </a:solidFill>
                <a:latin typeface="Calibri" panose="020F0502020204030204" pitchFamily="34" charset="0"/>
              </a:rPr>
              <a:t>online consultancy, leadership development, training and networking</a:t>
            </a:r>
            <a:endParaRPr lang="en-GB" dirty="0">
              <a:solidFill>
                <a:srgbClr val="F1A2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6552267-5666-1F46-9E03-20759C7B6B0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93" y="3343611"/>
            <a:ext cx="295787" cy="29578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725625-343D-C740-84CF-B07AB343E3C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41" y="3346684"/>
            <a:ext cx="292327" cy="29232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98F8AF9-E809-8443-AFF4-6312B0AE914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29" y="3351448"/>
            <a:ext cx="296082" cy="2853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2897AD4-9CCA-A047-BC41-0390E98ED60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3" y="3923354"/>
            <a:ext cx="295788" cy="29578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373A1C5-2D37-7143-8981-EEB5B7BC3D0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90" y="3342836"/>
            <a:ext cx="299540" cy="29578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B411900-2990-254A-B7F6-B295B9A549C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239" y="3351448"/>
            <a:ext cx="289408" cy="28940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6782CD0-2C9C-CF45-8F4D-1625E5405C91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38" y="3923304"/>
            <a:ext cx="296082" cy="29608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C701AE7-1BD9-A04A-816E-A00587A9CAC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76" y="3635544"/>
            <a:ext cx="287811" cy="28781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3EF84D-0A01-834F-9910-076F19F45BB3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1" y="3635543"/>
            <a:ext cx="312618" cy="28781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83C13A4-E1B3-D240-A090-4CB9D11770D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38" y="3633894"/>
            <a:ext cx="293803" cy="29380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4930B00-0884-364E-9090-718935924974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239" y="3633985"/>
            <a:ext cx="289408" cy="28940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B81F78C-2188-B847-948F-A66CA2E35C1D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490" y="3631787"/>
            <a:ext cx="290405" cy="2938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71D3045-97E1-224D-81E5-91F5B9D887E7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34" y="3922673"/>
            <a:ext cx="299084" cy="29380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F2C2D53-734C-2E4F-ADCC-2D0FC785984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82" y="3919957"/>
            <a:ext cx="293805" cy="29380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F80BA28-7062-3D42-B52E-155F8884C1F2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27" y="3912498"/>
            <a:ext cx="303194" cy="30195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D5E4362-F3EF-1D4B-8B33-376DD6B45B78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895" y="3350446"/>
            <a:ext cx="273904" cy="27390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E71D4A-5BEA-8E4D-BC06-5108F379B8AF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896" y="3624350"/>
            <a:ext cx="274376" cy="28882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2715D93-8354-414B-B4DA-760571AC0585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412" y="3916511"/>
            <a:ext cx="266032" cy="295278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2D1F21-60D6-45C5-1403-4C6FD2C226AF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87" y="1618777"/>
            <a:ext cx="2413516" cy="1357603"/>
          </a:xfrm>
          <a:prstGeom prst="rect">
            <a:avLst/>
          </a:prstGeom>
        </p:spPr>
      </p:pic>
      <p:pic>
        <p:nvPicPr>
          <p:cNvPr id="7" name="Picture 6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B91D1E56-EEDC-257D-C54E-BDC4CEBBD966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9" y="1412564"/>
            <a:ext cx="1223682" cy="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47641" y="359276"/>
            <a:ext cx="6130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 leadership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90A4D-CD8A-C447-8DE4-AF5EC9BB1A93}"/>
              </a:ext>
            </a:extLst>
          </p:cNvPr>
          <p:cNvGrpSpPr/>
          <p:nvPr/>
        </p:nvGrpSpPr>
        <p:grpSpPr>
          <a:xfrm>
            <a:off x="605061" y="950689"/>
            <a:ext cx="2380473" cy="1585040"/>
            <a:chOff x="346988" y="2828000"/>
            <a:chExt cx="2054901" cy="1515052"/>
          </a:xfrm>
        </p:grpSpPr>
        <p:pic>
          <p:nvPicPr>
            <p:cNvPr id="25" name="Picture 2" descr="Screen Shot 2014-05-08 at 11.09.10.png">
              <a:extLst>
                <a:ext uri="{FF2B5EF4-FFF2-40B4-BE49-F238E27FC236}">
                  <a16:creationId xmlns:a16="http://schemas.microsoft.com/office/drawing/2014/main" id="{2BAD9090-DBF0-EB49-90F9-50C725DC5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6675">
              <a:off x="1433056" y="2885578"/>
              <a:ext cx="968833" cy="130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Screen Shot 2015-04-16 at 13.43.43.png">
              <a:extLst>
                <a:ext uri="{FF2B5EF4-FFF2-40B4-BE49-F238E27FC236}">
                  <a16:creationId xmlns:a16="http://schemas.microsoft.com/office/drawing/2014/main" id="{2ED173FC-5A67-1841-B07B-D09B6263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1471">
              <a:off x="873692" y="2828000"/>
              <a:ext cx="920730" cy="13077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DC44EEC-51B2-984A-B664-E6C1F61FB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35086">
              <a:off x="346988" y="3022194"/>
              <a:ext cx="905558" cy="132085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88C062-CFDC-8543-ACA8-360A4FFE26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0194">
            <a:off x="3952330" y="1161215"/>
            <a:ext cx="1947600" cy="27359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9FFD0D-64AD-B145-8C97-8FB3903FA5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957" y="1389120"/>
            <a:ext cx="2040229" cy="21252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1BB98A-79D0-6F41-91F4-9C70A54AD251}"/>
              </a:ext>
            </a:extLst>
          </p:cNvPr>
          <p:cNvSpPr txBox="1"/>
          <p:nvPr/>
        </p:nvSpPr>
        <p:spPr>
          <a:xfrm>
            <a:off x="539570" y="2717979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World’s Leading Independent Agencies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9B90D4-B852-1B40-B937-E18B766281AA}"/>
              </a:ext>
            </a:extLst>
          </p:cNvPr>
          <p:cNvSpPr txBox="1"/>
          <p:nvPr/>
        </p:nvSpPr>
        <p:spPr>
          <a:xfrm>
            <a:off x="647002" y="4331726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reports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78B3AB-1441-6D4C-803D-02E66476EE47}"/>
              </a:ext>
            </a:extLst>
          </p:cNvPr>
          <p:cNvSpPr txBox="1"/>
          <p:nvPr/>
        </p:nvSpPr>
        <p:spPr>
          <a:xfrm>
            <a:off x="3977125" y="4241893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Cannes Review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78D6A4-7746-6643-B2D6-A1C505B1D802}"/>
              </a:ext>
            </a:extLst>
          </p:cNvPr>
          <p:cNvSpPr txBox="1"/>
          <p:nvPr/>
        </p:nvSpPr>
        <p:spPr>
          <a:xfrm>
            <a:off x="6680957" y="3639299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interest groups:</a:t>
            </a:r>
          </a:p>
          <a:p>
            <a:r>
              <a:rPr lang="en-US" sz="1000" dirty="0">
                <a:solidFill>
                  <a:srgbClr val="F1A2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7D381-7CD6-8ABC-E256-D5D6BC3DE8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1635">
            <a:off x="3618834" y="1175442"/>
            <a:ext cx="1948741" cy="27926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A black and orange cover with white text&#10;&#10;Description automatically generated">
            <a:extLst>
              <a:ext uri="{FF2B5EF4-FFF2-40B4-BE49-F238E27FC236}">
                <a16:creationId xmlns:a16="http://schemas.microsoft.com/office/drawing/2014/main" id="{1FCB9D00-7018-DF19-5240-FDA56FF111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02" y="3017643"/>
            <a:ext cx="2524301" cy="12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08 at 14.38.21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89474" l="9677" r="100000">
                        <a14:foregroundMark x1="56129" y1="32237" x2="56129" y2="32237"/>
                        <a14:foregroundMark x1="51613" y1="57237" x2="69677" y2="4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3" y="228588"/>
            <a:ext cx="752056" cy="737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5DB1A5-97FE-3942-99A3-8B6969A74F9B}"/>
              </a:ext>
            </a:extLst>
          </p:cNvPr>
          <p:cNvSpPr txBox="1">
            <a:spLocks/>
          </p:cNvSpPr>
          <p:nvPr/>
        </p:nvSpPr>
        <p:spPr>
          <a:xfrm>
            <a:off x="777841" y="346478"/>
            <a:ext cx="9246374" cy="930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new member check list…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33369-35F8-9245-A503-5C77283EA0F2}"/>
              </a:ext>
            </a:extLst>
          </p:cNvPr>
          <p:cNvSpPr/>
          <p:nvPr/>
        </p:nvSpPr>
        <p:spPr>
          <a:xfrm>
            <a:off x="767460" y="767107"/>
            <a:ext cx="4923712" cy="4355038"/>
          </a:xfrm>
          <a:prstGeom prst="rect">
            <a:avLst/>
          </a:prstGeom>
          <a:effectLst>
            <a:softEdge rad="76200"/>
          </a:effectLst>
        </p:spPr>
        <p:txBody>
          <a:bodyPr wrap="square">
            <a:spAutoFit/>
          </a:bodyPr>
          <a:lstStyle/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check out the ‘new member resources page’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hlinkClick r:id="rId4"/>
              </a:rPr>
              <a:t>https://thenetworkone.com/new-members-page/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complete our database form and send us your credentials / work</a:t>
            </a: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send out a press release about your membership</a:t>
            </a: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tell your clients and prospects about your network.  Add us to your website and email footers</a:t>
            </a: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make sure your team know about their network</a:t>
            </a: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keep us informed about your work and agency life</a:t>
            </a: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join our free webinars and attend our events</a:t>
            </a:r>
          </a:p>
          <a:p>
            <a:pPr>
              <a:buClr>
                <a:srgbClr val="F69546"/>
              </a:buClr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6954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if in doubt, just ask us – we are here to help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59EA023-26EA-1F40-A086-0EE932834C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356" y="689719"/>
            <a:ext cx="1971075" cy="25597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52725A-6F4A-D74F-962E-5B846AE56E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84" y="2944626"/>
            <a:ext cx="2009228" cy="13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283" y="1902336"/>
            <a:ext cx="89646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case histories</a:t>
            </a: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4" descr="Screen Shot 2016-09-08 at 14.38.21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89474" l="9677" r="100000">
                        <a14:foregroundMark x1="56129" y1="32237" x2="56129" y2="32237"/>
                        <a14:foregroundMark x1="51613" y1="57237" x2="69677" y2="4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3" y="228588"/>
            <a:ext cx="752056" cy="73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190" y="228588"/>
            <a:ext cx="691585" cy="605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sx="200000" sy="2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3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5512" y="358138"/>
            <a:ext cx="7870371" cy="7375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</a:t>
            </a:r>
            <a:r>
              <a:rPr lang="en-US" sz="24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Kolle</a:t>
            </a:r>
            <a:r>
              <a:rPr lang="en-US" sz="2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Rebbe</a:t>
            </a:r>
            <a:r>
              <a:rPr lang="en-US" sz="2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 &amp; Lufthansa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45512" y="1124476"/>
            <a:ext cx="43620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Rebbe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the opportunity to pitch for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Lufthana’s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global advertising business.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Worked with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Rebbe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build a network of ‘hub’ agency partners in China, Japan, UAE and USA to co-create and localise work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Rebbe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won the pitch in 2011 and have held and grown the account since.  They have adapted the model for other international accounts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B1AC6-CD95-7A43-9C2D-936881FD40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096" y="2422770"/>
            <a:ext cx="1780110" cy="1221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F7A3-C720-4245-A08A-CCC77D0194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081" y="3710078"/>
            <a:ext cx="1383581" cy="901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31226-3859-2149-82F5-9D15901208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757" y="3710078"/>
            <a:ext cx="1318203" cy="902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70AA1-F644-6A47-BF92-71395804CA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026" y="944309"/>
            <a:ext cx="2826250" cy="1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96456"/>
            <a:ext cx="7870371" cy="7375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bringing a pitch to life.  Made in Italy.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68924" y="1017478"/>
            <a:ext cx="4665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 based agency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had the opportunity to pitch for the ‘re-launch’ of Italy to tourists post pandemic.  Needed to show they understood what the global community thought of Italy.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 for agencies in 24 countries around the world to record vox-pops in agency, on-street or at home (depending on local lock-downs) to gather people’s perceptions of Italy.  Then create a ‘mood film’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 the account – then Italy went back into lock-down!</a:t>
            </a: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04A80EB-09DA-C94D-8D36-1CA417B9C8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252" y="1033954"/>
            <a:ext cx="896947" cy="1619597"/>
          </a:xfrm>
          <a:prstGeom prst="rect">
            <a:avLst/>
          </a:prstGeom>
        </p:spPr>
      </p:pic>
      <p:pic>
        <p:nvPicPr>
          <p:cNvPr id="9" name="Picture 8" descr="A person standing in front of a fountain&#10;&#10;Description automatically generated with low confidence">
            <a:extLst>
              <a:ext uri="{FF2B5EF4-FFF2-40B4-BE49-F238E27FC236}">
                <a16:creationId xmlns:a16="http://schemas.microsoft.com/office/drawing/2014/main" id="{6CD74ACA-5C0D-0247-88E9-71D075FF5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252" y="2653551"/>
            <a:ext cx="803148" cy="1675427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E27439F-0AB3-2F4E-8A1B-5D75BEA4EF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113" y="2653551"/>
            <a:ext cx="950363" cy="1675426"/>
          </a:xfrm>
          <a:prstGeom prst="rect">
            <a:avLst/>
          </a:prstGeom>
        </p:spPr>
      </p:pic>
      <p:pic>
        <p:nvPicPr>
          <p:cNvPr id="14" name="Picture 13" descr="A person standing in a park&#10;&#10;Description automatically generated with low confidence">
            <a:extLst>
              <a:ext uri="{FF2B5EF4-FFF2-40B4-BE49-F238E27FC236}">
                <a16:creationId xmlns:a16="http://schemas.microsoft.com/office/drawing/2014/main" id="{924AE5C0-34EC-0349-ADAE-98C1C608CE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476" y="2653550"/>
            <a:ext cx="950363" cy="1675426"/>
          </a:xfrm>
          <a:prstGeom prst="rect">
            <a:avLst/>
          </a:prstGeom>
        </p:spPr>
      </p:pic>
      <p:pic>
        <p:nvPicPr>
          <p:cNvPr id="16" name="Picture 1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6FCC2395-9786-D04C-9469-729A468F91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126" y="1041951"/>
            <a:ext cx="1194109" cy="1611598"/>
          </a:xfrm>
          <a:prstGeom prst="rect">
            <a:avLst/>
          </a:prstGeom>
        </p:spPr>
      </p:pic>
      <p:pic>
        <p:nvPicPr>
          <p:cNvPr id="18" name="Picture 17" descr="A person sitting on a metal pole&#10;&#10;Description automatically generated with low confidence">
            <a:extLst>
              <a:ext uri="{FF2B5EF4-FFF2-40B4-BE49-F238E27FC236}">
                <a16:creationId xmlns:a16="http://schemas.microsoft.com/office/drawing/2014/main" id="{5AFD4673-3260-BB45-BAE4-812A39131B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9" y="1033954"/>
            <a:ext cx="893077" cy="16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9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96456"/>
            <a:ext cx="7870371" cy="7375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US healthcare in the Middle East.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59959" y="1232922"/>
            <a:ext cx="4665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world famous Cedars Sinai hospital asked Californian based agency, RPA to help them identify and then attract high-net worth patients from Qatar to be treated in the US.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sensitivities to be taken into account – personal and social.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thenetworkone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introduce RPA to Doha based agency Brand Empire who are well connected and understand local issues and the healthcare landscape in Qatar. 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co-creating a locally sensitive campaign for the client.</a:t>
            </a:r>
          </a:p>
        </p:txBody>
      </p:sp>
      <p:pic>
        <p:nvPicPr>
          <p:cNvPr id="4" name="Picture 3" descr="A picture containing outdoor, sky, city, scene&#10;&#10;Description automatically generated">
            <a:extLst>
              <a:ext uri="{FF2B5EF4-FFF2-40B4-BE49-F238E27FC236}">
                <a16:creationId xmlns:a16="http://schemas.microsoft.com/office/drawing/2014/main" id="{CA8180AF-4C7A-9E45-8301-A2D44EFE82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797" y="2454072"/>
            <a:ext cx="2472334" cy="1566805"/>
          </a:xfrm>
          <a:prstGeom prst="rect">
            <a:avLst/>
          </a:prstGeom>
        </p:spPr>
      </p:pic>
      <p:pic>
        <p:nvPicPr>
          <p:cNvPr id="7" name="Picture 6" descr="A picture containing sky, outdoor, city, building&#10;&#10;Description automatically generated">
            <a:extLst>
              <a:ext uri="{FF2B5EF4-FFF2-40B4-BE49-F238E27FC236}">
                <a16:creationId xmlns:a16="http://schemas.microsoft.com/office/drawing/2014/main" id="{B3375293-5EF2-9043-9D71-89BC5F65C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797" y="1556854"/>
            <a:ext cx="2472334" cy="89721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FAF55AC-DC09-8A4B-A81A-9FBCA4F4F7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043" y="642234"/>
            <a:ext cx="1380335" cy="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2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06809"/>
            <a:ext cx="8050678" cy="7375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Sterling-Rice Group &amp; </a:t>
            </a:r>
            <a:r>
              <a:rPr lang="en-US" sz="28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Damm</a:t>
            </a:r>
            <a:r>
              <a:rPr lang="en-US" sz="28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 &amp; </a:t>
            </a:r>
            <a:r>
              <a:rPr lang="en-US" sz="28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Bierbaum</a:t>
            </a:r>
            <a:endParaRPr lang="en-US" sz="280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45512" y="726888"/>
            <a:ext cx="4362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Sterling-Rice Group in the US needed a partner to create the  Californian Almond Board’s first ad campaign in Germany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Bierbaum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creative agency with digital skills and sector experience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Bierbaum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launched a campaign on TV, social media and print to establish almonds as a modern and light snack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0F17E-DE57-AA42-AD7E-038FA46728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24" y="855708"/>
            <a:ext cx="3888000" cy="1962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61D90-5A41-4042-8EB3-448B552AEE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124" y="2947367"/>
            <a:ext cx="1944000" cy="1486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EB49F-FA26-1143-9D04-687EC9F2E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124" y="2947367"/>
            <a:ext cx="1944000" cy="14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98700" y="348064"/>
            <a:ext cx="4546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GB" sz="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4400" dirty="0" err="1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GB" sz="4400" b="1" dirty="0" err="1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r>
              <a:rPr lang="en-GB" sz="4400" dirty="0" err="1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endParaRPr lang="en-US" sz="20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 introduction for new members</a:t>
            </a: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www.thenetworkone.com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julian.boulding@thenetworkone.com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helen.anderson@thenetworkone.com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stephanie.fox@thenetworkone.com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41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06809"/>
            <a:ext cx="7870371" cy="7375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China partner for </a:t>
            </a:r>
            <a:r>
              <a:rPr lang="en-GB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Metsä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45512" y="726888"/>
            <a:ext cx="4714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Finnish agency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hasan&amp;partners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works with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Metsä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 international forest industry group and producer of wood and paper products.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Metsä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needed to support their channel in China.</a:t>
            </a:r>
          </a:p>
          <a:p>
            <a:endParaRPr lang="en-GB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specialist B2B partner agencies in Shanghai able to trans-create channel materials supplied from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hasan&amp;partners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hasan&amp;partners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introduced to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Brandigo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 B2B agency that helps brands enter China.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C54F4-4073-7F48-ACCC-4A977C9B8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551" y="1041550"/>
            <a:ext cx="1689691" cy="650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C988C-FAFF-CB48-83DE-BA90671249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70" y="820925"/>
            <a:ext cx="1274340" cy="1274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9FDC11-8B81-8240-ADFB-B5A5DD3D09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62" y="3226580"/>
            <a:ext cx="1863755" cy="1162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F1598-E18E-CA40-8B46-600FBF8D96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949" y="1860419"/>
            <a:ext cx="2776182" cy="11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06809"/>
            <a:ext cx="7870371" cy="7375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</a:t>
            </a:r>
            <a:r>
              <a:rPr lang="en-GB" sz="30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Tourism &amp; Events Queensland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45512" y="726888"/>
            <a:ext cx="4714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Australia based agency Rumble needed work with local agencies in Spain,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LatAm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USA, China, Korea and Japan to win, adapt and create work to promote Queensland during the pandemic.</a:t>
            </a:r>
          </a:p>
          <a:p>
            <a:endParaRPr lang="en-GB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agencies with suitable experience, build network and connect all parties.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partners appointed and working together to adapt centralised campaigns and generate local ones.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D03F2D2-9793-BF4D-8F51-F9C8237F52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733" y="828675"/>
            <a:ext cx="1200150" cy="1200150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89BA42C-6306-5F45-BA9C-336344BB0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97" y="1085850"/>
            <a:ext cx="1676709" cy="548741"/>
          </a:xfrm>
          <a:prstGeom prst="rect">
            <a:avLst/>
          </a:prstGeom>
        </p:spPr>
      </p:pic>
      <p:pic>
        <p:nvPicPr>
          <p:cNvPr id="14" name="Picture 13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30DD9361-5C58-1945-AC46-F0E444686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50" y="1935598"/>
            <a:ext cx="983915" cy="1272304"/>
          </a:xfrm>
          <a:prstGeom prst="rect">
            <a:avLst/>
          </a:prstGeom>
        </p:spPr>
      </p:pic>
      <p:pic>
        <p:nvPicPr>
          <p:cNvPr id="16" name="Picture 15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62B7529D-8194-DD46-9572-3B8782E6EE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78" y="1935597"/>
            <a:ext cx="983915" cy="1277811"/>
          </a:xfrm>
          <a:prstGeom prst="rect">
            <a:avLst/>
          </a:prstGeom>
        </p:spPr>
      </p:pic>
      <p:pic>
        <p:nvPicPr>
          <p:cNvPr id="18" name="Picture 17" descr="Website&#10;&#10;Description automatically generated">
            <a:extLst>
              <a:ext uri="{FF2B5EF4-FFF2-40B4-BE49-F238E27FC236}">
                <a16:creationId xmlns:a16="http://schemas.microsoft.com/office/drawing/2014/main" id="{8FA1AC89-90EB-544B-9C97-B1F4E259D6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141" y="1932704"/>
            <a:ext cx="995586" cy="1275198"/>
          </a:xfrm>
          <a:prstGeom prst="rect">
            <a:avLst/>
          </a:prstGeom>
        </p:spPr>
      </p:pic>
      <p:pic>
        <p:nvPicPr>
          <p:cNvPr id="20" name="Picture 19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963EA5BF-6C36-CD4F-9A60-EC01BCB32E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105" y="3316851"/>
            <a:ext cx="2783660" cy="1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8831" y="358138"/>
            <a:ext cx="7870371" cy="7375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international B2B agency partnerships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63442" y="1316449"/>
            <a:ext cx="43620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Colorado based agency 90octane needed partners in the UK to service several existing clients.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a review of the UK agency landscape to identify suitable partners that had the right skill and experience and shared 90octane’s values.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partners identified and now working together on client projects.  Project scope now extended to include more countries.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49476-DBC3-7347-94BB-15ED4462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64" y="1002956"/>
            <a:ext cx="1922018" cy="618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482702-F981-6043-BCD3-5579A3C478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964" y="1740456"/>
            <a:ext cx="1922018" cy="1201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A7EFD-24FD-684F-BD71-53A3DF2E78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964" y="3061079"/>
            <a:ext cx="1922018" cy="1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06809"/>
            <a:ext cx="7870371" cy="7375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Smarts Agency &amp; </a:t>
            </a:r>
            <a:r>
              <a:rPr lang="en-US" sz="30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zalando</a:t>
            </a:r>
            <a:endParaRPr lang="en-US" sz="300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870912" y="946843"/>
            <a:ext cx="43620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Smarts Agency was asked by their online retail client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zalando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provide local PR to support for market launches in the Balkan and Baltic regions.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both regions contains multiple but small markets,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thenetworkone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suggested appointing one hub agency in Estonia and one in Croatia that could provide on the ground support as required.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an internal review of three agencies per region, Optimist PR, Estonia was appointed for the Baltics and,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Komunikacijski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Labs, Croatia for the Balkans.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zalando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successfully launched into both markets in late 2021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14FC-7E2B-F94C-871E-0F706A1538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103" y="944310"/>
            <a:ext cx="1734428" cy="2601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E18BD-5E0C-B64B-AF9F-54A2159E3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182" y="944309"/>
            <a:ext cx="1734428" cy="1150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1EC11-EDCD-6946-81E0-B571DB4AD3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182" y="2245131"/>
            <a:ext cx="1492041" cy="22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06809"/>
            <a:ext cx="8290596" cy="7375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case history: </a:t>
            </a:r>
            <a:r>
              <a:rPr lang="en-US" sz="28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Achtung</a:t>
            </a:r>
            <a:r>
              <a:rPr lang="en-US" sz="28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! &amp; Lufthansa – global PR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778896" y="944309"/>
            <a:ext cx="4493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 based independent agency, Achtung!, wants to pitch for The Lufthansa Group’s global PR account. 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suitable agency partners in 41 markets.  Create a bespoke global network pre-pitch.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Achtung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is chosen to lead the global PR activities for the Lufthansa Group.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71094-2C27-D24E-B6EE-4E666EFA78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14" y="944310"/>
            <a:ext cx="2936068" cy="16501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F408C-9D2B-FA41-B7AC-EF504B8D4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18" y="2903220"/>
            <a:ext cx="2073296" cy="6357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7D21-D2EE-F24A-86A4-84A5AC422E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14" y="3847728"/>
            <a:ext cx="2743200" cy="4656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700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6760" y="206809"/>
            <a:ext cx="8290596" cy="7375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case history: </a:t>
            </a:r>
            <a:r>
              <a:rPr lang="en-GB" sz="2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Parmigiano Reggiano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9304-024D-A74A-9D05-D681F7253441}"/>
              </a:ext>
            </a:extLst>
          </p:cNvPr>
          <p:cNvSpPr txBox="1"/>
          <p:nvPr/>
        </p:nvSpPr>
        <p:spPr>
          <a:xfrm>
            <a:off x="778896" y="944309"/>
            <a:ext cx="4493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 agency, Different Global, were asked to pitch fo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o</a:t>
            </a:r>
            <a:r>
              <a:rPr lang="en-GB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of the most important Italian food brands - Parmigiano Reggiano cheese.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 pan-European network with partner agencies in Germany, Switzerland, Spain, France &amp; UK.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Global, along with their partners, won the pitch for Parmigiano Reggiano.</a:t>
            </a:r>
          </a:p>
        </p:txBody>
      </p:sp>
      <p:pic>
        <p:nvPicPr>
          <p:cNvPr id="5" name="Picture 4" descr="A block of cheese on a cutting board&#10;&#10;Description automatically generated">
            <a:extLst>
              <a:ext uri="{FF2B5EF4-FFF2-40B4-BE49-F238E27FC236}">
                <a16:creationId xmlns:a16="http://schemas.microsoft.com/office/drawing/2014/main" id="{6CC4AAF7-3265-41B4-540C-00CC2703CA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41" y="968534"/>
            <a:ext cx="2850161" cy="1603216"/>
          </a:xfrm>
          <a:prstGeom prst="rect">
            <a:avLst/>
          </a:prstGeom>
        </p:spPr>
      </p:pic>
      <p:pic>
        <p:nvPicPr>
          <p:cNvPr id="7" name="Picture 6" descr="A group of colorful text&#10;&#10;Description automatically generated">
            <a:extLst>
              <a:ext uri="{FF2B5EF4-FFF2-40B4-BE49-F238E27FC236}">
                <a16:creationId xmlns:a16="http://schemas.microsoft.com/office/drawing/2014/main" id="{301C42F3-58A8-057E-F228-9F2F551855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41" y="2902477"/>
            <a:ext cx="2850160" cy="16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9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283" y="406947"/>
            <a:ext cx="89646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thank you, any questions?</a:t>
            </a:r>
          </a:p>
          <a:p>
            <a:pPr algn="ctr">
              <a:spcBef>
                <a:spcPct val="50000"/>
              </a:spcBef>
            </a:pP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thenetworkone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Floor, 48 Beak Street</a:t>
            </a:r>
          </a:p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Soho</a:t>
            </a:r>
          </a:p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London, W1F 9RL, UK</a:t>
            </a:r>
          </a:p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www.thenetworkone.com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+44 207240 7117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thenetworkone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julian.boulding@thenetworkone.com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4" descr="Screen Shot 2016-09-08 at 14.38.21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89474" l="9677" r="100000">
                        <a14:foregroundMark x1="56129" y1="32237" x2="56129" y2="32237"/>
                        <a14:foregroundMark x1="51613" y1="57237" x2="69677" y2="4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3" y="228588"/>
            <a:ext cx="752056" cy="73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190" y="228588"/>
            <a:ext cx="691585" cy="605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sx="200000" sy="2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6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48513" y="296929"/>
            <a:ext cx="653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thenetworkone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what we do for agencies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45AEA-543D-4C49-8B86-23C3A0CE998A}"/>
              </a:ext>
            </a:extLst>
          </p:cNvPr>
          <p:cNvSpPr txBox="1"/>
          <p:nvPr/>
        </p:nvSpPr>
        <p:spPr>
          <a:xfrm>
            <a:off x="748513" y="1792958"/>
            <a:ext cx="694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thenetworkone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helps independent agencies of all marketing and communications disciplines, to pitch and win assignments from international clients – and manage them successfully.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61BC0-C870-C445-9874-A574C0276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042" y="3350542"/>
            <a:ext cx="2705210" cy="10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9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B1191-EA0F-C34D-B14B-2CDE9BF3ACDC}"/>
              </a:ext>
            </a:extLst>
          </p:cNvPr>
          <p:cNvSpPr/>
          <p:nvPr/>
        </p:nvSpPr>
        <p:spPr>
          <a:xfrm>
            <a:off x="736375" y="1084880"/>
            <a:ext cx="75215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the world’s largest independent agencies network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founded 2003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headquarters in London, UK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1,200 agencies in 116 countries worldwide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each agency personally visited, evaluated and accredited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creative, media, PR and all forms of digital communications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A1ED0-B836-2C4B-8C68-DF148CB466F8}"/>
              </a:ext>
            </a:extLst>
          </p:cNvPr>
          <p:cNvSpPr txBox="1"/>
          <p:nvPr/>
        </p:nvSpPr>
        <p:spPr>
          <a:xfrm>
            <a:off x="736375" y="324411"/>
            <a:ext cx="126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DFFEE-B4DD-8346-809C-6FFDF74C1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742" y="3604285"/>
            <a:ext cx="1705250" cy="666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17BFBE-682E-4844-8841-05AF03577D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742" y="1144668"/>
            <a:ext cx="1705250" cy="22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774" y="3697267"/>
            <a:ext cx="1131255" cy="433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Julian </a:t>
            </a:r>
            <a:r>
              <a:rPr lang="en-US" sz="14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Boulding</a:t>
            </a:r>
            <a:endParaRPr lang="en-US" sz="140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1200" i="1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president</a:t>
            </a:r>
            <a:endParaRPr lang="en-US" sz="1400" i="1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7695" y="3667695"/>
            <a:ext cx="1354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Helen Anderson</a:t>
            </a:r>
          </a:p>
          <a:p>
            <a:pPr algn="ctr"/>
            <a:r>
              <a:rPr lang="en-US" sz="1200" i="1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managing director</a:t>
            </a:r>
            <a:endParaRPr lang="en-US" sz="120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8348" y="3687467"/>
            <a:ext cx="16754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Stephanie Fox</a:t>
            </a:r>
          </a:p>
          <a:p>
            <a:pPr algn="ctr"/>
            <a:r>
              <a:rPr lang="en-US" sz="1200" i="1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international consultant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89000" y="229724"/>
            <a:ext cx="6505222" cy="930700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thenetworkone</a:t>
            </a:r>
            <a:r>
              <a:rPr lang="en-US" sz="28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 people: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9474" y="3667695"/>
            <a:ext cx="1519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Anna </a:t>
            </a:r>
            <a:r>
              <a:rPr lang="en-US" sz="1400" dirty="0" err="1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Poloczek</a:t>
            </a:r>
            <a:endParaRPr lang="en-US" sz="140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1200" i="1" dirty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rPr>
              <a:t>database coordinator</a:t>
            </a:r>
          </a:p>
        </p:txBody>
      </p:sp>
      <p:pic>
        <p:nvPicPr>
          <p:cNvPr id="4" name="Picture 3" descr="A collage of women with different hair styles&#10;&#10;Description automatically generated">
            <a:extLst>
              <a:ext uri="{FF2B5EF4-FFF2-40B4-BE49-F238E27FC236}">
                <a16:creationId xmlns:a16="http://schemas.microsoft.com/office/drawing/2014/main" id="{3DB5DDCD-89BA-62A6-1B97-C32178AAF1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1" y="1512833"/>
            <a:ext cx="8471338" cy="21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836529" y="292594"/>
            <a:ext cx="4600222" cy="9307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where we work:</a:t>
            </a:r>
          </a:p>
        </p:txBody>
      </p:sp>
      <p:sp>
        <p:nvSpPr>
          <p:cNvPr id="229" name="Rectangle 9"/>
          <p:cNvSpPr>
            <a:spLocks noChangeArrowheads="1"/>
          </p:cNvSpPr>
          <p:nvPr/>
        </p:nvSpPr>
        <p:spPr bwMode="auto">
          <a:xfrm>
            <a:off x="254616" y="857712"/>
            <a:ext cx="8988408" cy="37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6">
            <a:noAutofit/>
          </a:bodyPr>
          <a:lstStyle/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Afghanistan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Albania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Algeria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Angola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Argentina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Australia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Austria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Azerbaijan 	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Bahrain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Bangladesh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Belarus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Belgium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Benin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Bolivia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Botswana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Bosnia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Brazil 	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Bulgaria	 	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Cambodia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Canada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Cameroon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Chile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China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Colombia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Costa Rica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Croatia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Cyprus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Czech Republic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Denmark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Dem. Rep. Congo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Dominican Republic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Ethiopia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Estonia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Ecuador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Egypt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Finland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France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Georgia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Germany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Ghana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Greece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Guinea-Bissau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Guinea-Conakry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Hungary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Iceland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India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Indonesia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Iran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Iraq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Ireland 	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Israel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Italy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Jamaica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Japan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Jordan  </a:t>
            </a: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	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Kazakhstan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Kenya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Kosovo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Kuwait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Laos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Latvia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Lebanon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Liberia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Lithuania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Macedonia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Malaysia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Malta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Mauritius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Mexico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Morocco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Myanmar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Namibia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Nepal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Netherlands </a:t>
            </a:r>
            <a:endParaRPr lang="en-GB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  <a:sym typeface="Symbol" pitchFamily="18" charset="2"/>
            </a:endParaRP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New Zealand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Nigeria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Norway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Oman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Pakistan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Panama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Paraguay 	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Peru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Philippines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Poland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Portugal </a:t>
            </a:r>
          </a:p>
          <a:p>
            <a:pPr eaLnBrk="0" hangingPunct="0">
              <a:lnSpc>
                <a:spcPct val="110000"/>
              </a:lnSpc>
              <a:buClr>
                <a:srgbClr val="EF8C29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Qatar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50" b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Romania  </a:t>
            </a:r>
            <a:endParaRPr lang="en-GB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Rwanda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Saudi Arabia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Serbia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Singapore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Slovakia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Slovenia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South Africa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South Korea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Spain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Sri Lanka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Sudan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Sweden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Switzerland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Taiwan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Tanzania</a:t>
            </a:r>
          </a:p>
          <a:p>
            <a:pPr marL="0" lvl="2"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Thailand</a:t>
            </a:r>
          </a:p>
          <a:p>
            <a:pPr marL="0" lvl="2"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Trinidad and Tobago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Tunisia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Turkey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Uganda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Ukraine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United Arab Emirates 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United Kingdom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USA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Uruguay</a:t>
            </a:r>
          </a:p>
          <a:p>
            <a:pPr marL="0" lvl="2"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Venezuela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Vietnam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Yemen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Zambia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Zimbabwe</a:t>
            </a: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endParaRPr lang="en-GB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endParaRPr lang="en-GB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endParaRPr lang="en-GB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0" hangingPunct="0">
              <a:lnSpc>
                <a:spcPct val="110000"/>
              </a:lnSpc>
              <a:buClr>
                <a:srgbClr val="EF8A45"/>
              </a:buClr>
              <a:defRPr/>
            </a:pPr>
            <a:endParaRPr lang="en-GB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E0945-E796-0740-8430-90318A169C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93" y="1588875"/>
            <a:ext cx="4559790" cy="22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B5F4F9F-AB1C-354D-973D-9F2FC604C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742" y="3963588"/>
            <a:ext cx="1236601" cy="4418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0CBE11-AD43-1E49-B595-BE3269765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824" y="2981762"/>
            <a:ext cx="615266" cy="615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48513" y="314384"/>
            <a:ext cx="601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selection of our clients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EC5AE-816F-444C-82C0-85C7D62A63CF}"/>
              </a:ext>
            </a:extLst>
          </p:cNvPr>
          <p:cNvSpPr/>
          <p:nvPr/>
        </p:nvSpPr>
        <p:spPr>
          <a:xfrm>
            <a:off x="734368" y="947669"/>
            <a:ext cx="8257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many of our assignments are confidential, but here are some examples of companies we have worked for – either directly, or for their lead agencies – B2C and B2B: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D73D7-3F28-F547-8A13-096BE4ED9D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424" y="1803507"/>
            <a:ext cx="923704" cy="51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DAB0E-8F0B-B141-974A-7569CAD568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223" y="2251505"/>
            <a:ext cx="865107" cy="496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D6B3A-6414-084A-B632-9D08D11459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64" y="2305375"/>
            <a:ext cx="588905" cy="348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593D3-A286-A74C-A757-85902805CF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8" y="2828871"/>
            <a:ext cx="615267" cy="23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25B4B-C129-CC48-824D-0C9A7150E4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245" y="2721739"/>
            <a:ext cx="1173231" cy="450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8CF6D-9F83-D941-8174-548BAAB06E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892" y="3963588"/>
            <a:ext cx="823045" cy="474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DB05C6-C646-9E4F-82B5-C19FBB97505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567" y="3244140"/>
            <a:ext cx="1270779" cy="236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690AAA-5A71-4347-97F6-A8D64EDDC76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96" y="3592636"/>
            <a:ext cx="335709" cy="335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4B241A-993A-3F45-829D-5F5C061F6A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205" y="3513568"/>
            <a:ext cx="848503" cy="3125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FFDFD8-8B10-9848-852B-E02693BD15F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18" y="1909316"/>
            <a:ext cx="895651" cy="2438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57BCD2-6ECC-6B42-AD1D-489849C5D4A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857" y="3384800"/>
            <a:ext cx="1083754" cy="6619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D7F49B-CE9A-8542-8EB8-12301F9A1D7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892" y="2362539"/>
            <a:ext cx="753158" cy="4184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38138D-E30A-3549-9CC9-43475D37702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872" y="2852052"/>
            <a:ext cx="523507" cy="523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9DF6D-4DFB-6149-9F96-773FCB095BC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997" y="1886624"/>
            <a:ext cx="1018150" cy="33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A261D-7E78-5B48-8D51-E56CAEFA439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966" y="2320308"/>
            <a:ext cx="619025" cy="348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BC9AA4-9A17-D24B-AB37-312546ABE2A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970" y="1803507"/>
            <a:ext cx="842900" cy="474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9649F-A729-FA48-8A64-F47F8C810BEC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897" y="1739763"/>
            <a:ext cx="515149" cy="429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BB1966-9C3B-164B-B345-C4FFE7992F6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987" y="2752704"/>
            <a:ext cx="779129" cy="312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5013EE-19FF-8D40-846E-B7E67C9A09A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51" y="3198741"/>
            <a:ext cx="380644" cy="3271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6EF005-0CBA-B04D-8D0E-9B182814442C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641" y="3911122"/>
            <a:ext cx="656781" cy="6567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36D42D-3F1F-814D-9D8B-5C2230DCDDD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09" y="2469378"/>
            <a:ext cx="591098" cy="2212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228BFB-2BCD-9F45-943B-D8E0381F478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234" y="2331650"/>
            <a:ext cx="603099" cy="6030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675EB4-A965-A449-A120-D07FA15CFBD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703" y="2917552"/>
            <a:ext cx="914625" cy="3511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C4F582-C491-3B4F-9673-8CFF2065C35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66" y="2940900"/>
            <a:ext cx="748184" cy="3611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FE1E4E-92BE-2743-BED4-C607E5D99BA7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748" y="3548281"/>
            <a:ext cx="579336" cy="294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70A6FD-D967-E84F-855C-3B18B9055AA7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302" y="3494831"/>
            <a:ext cx="819482" cy="4418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ECC107-D4A2-1F4A-B934-FC5B80D91AF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47" y="3477735"/>
            <a:ext cx="1053251" cy="611002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2DD0053-9FAB-6C4C-B250-C9886A6595C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24" y="1949978"/>
            <a:ext cx="571481" cy="219544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554B7254-019A-E746-B246-032149633FBB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043" y="3999207"/>
            <a:ext cx="890409" cy="5922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3A034F6-C923-C34A-9B4C-CB5B7D1CD5EF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871" y="4092076"/>
            <a:ext cx="579336" cy="2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48512" y="321162"/>
            <a:ext cx="7646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and accrediting agencies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2C3FB-E8D7-0340-8212-8CD159ACEFE8}"/>
              </a:ext>
            </a:extLst>
          </p:cNvPr>
          <p:cNvSpPr txBox="1"/>
          <p:nvPr/>
        </p:nvSpPr>
        <p:spPr>
          <a:xfrm>
            <a:off x="546482" y="3273457"/>
            <a:ext cx="1367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1A23F"/>
                </a:solidFill>
              </a:rPr>
              <a:t>what do we need and 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23074-B0B9-5443-A20E-5D026EFFCA9F}"/>
              </a:ext>
            </a:extLst>
          </p:cNvPr>
          <p:cNvSpPr txBox="1"/>
          <p:nvPr/>
        </p:nvSpPr>
        <p:spPr>
          <a:xfrm>
            <a:off x="2170664" y="3273457"/>
            <a:ext cx="1367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1A23F"/>
                </a:solidFill>
              </a:rPr>
              <a:t>desk</a:t>
            </a:r>
          </a:p>
          <a:p>
            <a:pPr algn="ctr"/>
            <a:r>
              <a:rPr lang="en-US" sz="1400" dirty="0">
                <a:solidFill>
                  <a:srgbClr val="F1A23F"/>
                </a:solidFill>
              </a:rPr>
              <a:t>research by market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F3197-F4B4-A843-A90C-BBF0E238B7EB}"/>
              </a:ext>
            </a:extLst>
          </p:cNvPr>
          <p:cNvSpPr txBox="1"/>
          <p:nvPr/>
        </p:nvSpPr>
        <p:spPr>
          <a:xfrm>
            <a:off x="3951507" y="3273457"/>
            <a:ext cx="136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1A23F"/>
                </a:solidFill>
              </a:rPr>
              <a:t>meet in person or by Zoom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E27C-74F7-E34A-AFB8-1932F59470EC}"/>
              </a:ext>
            </a:extLst>
          </p:cNvPr>
          <p:cNvSpPr txBox="1"/>
          <p:nvPr/>
        </p:nvSpPr>
        <p:spPr>
          <a:xfrm>
            <a:off x="5514831" y="3273456"/>
            <a:ext cx="136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1A23F"/>
                </a:solidFill>
              </a:rPr>
              <a:t>agree basic terms of business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4CEF7-8475-9F4A-B069-3CC2015066B9}"/>
              </a:ext>
            </a:extLst>
          </p:cNvPr>
          <p:cNvSpPr txBox="1"/>
          <p:nvPr/>
        </p:nvSpPr>
        <p:spPr>
          <a:xfrm>
            <a:off x="7154616" y="3273456"/>
            <a:ext cx="136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1A23F"/>
                </a:solidFill>
              </a:rPr>
              <a:t>add to our extensive database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8E86F-9DD6-924A-8695-5D084E8E54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688" y="1720662"/>
            <a:ext cx="1365458" cy="1114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C57EFF-2FEB-2A40-BB6B-9F0F293F1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580" y="1656951"/>
            <a:ext cx="1111336" cy="1111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BAD94-A382-584B-8048-D31FCA3F63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320" y="1534040"/>
            <a:ext cx="1455984" cy="14559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23946D-A1AA-C24F-BFA5-E4692BF4DC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863" y="1720662"/>
            <a:ext cx="1139449" cy="10859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014746-613F-FB4F-9496-D8B2B6D824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82" y="1600306"/>
            <a:ext cx="1367481" cy="13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F9545-58B0-F248-9E09-5D68D70BB952}"/>
              </a:ext>
            </a:extLst>
          </p:cNvPr>
          <p:cNvSpPr/>
          <p:nvPr/>
        </p:nvSpPr>
        <p:spPr>
          <a:xfrm>
            <a:off x="748512" y="329400"/>
            <a:ext cx="7646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the right partners for you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B7D70-A727-174F-B45F-164F80632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6767" y="1192193"/>
            <a:ext cx="860530" cy="1075662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179DEF-5250-F44A-9986-EFA9B9445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038" y="1022628"/>
            <a:ext cx="1415772" cy="14157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DAE3D7-E2C0-7447-8DC6-D852CDD149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689" y="1192193"/>
            <a:ext cx="1064406" cy="10665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ED8F0E-AF05-3843-ACAB-692AF6F31C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900" y="2894835"/>
            <a:ext cx="1056221" cy="10562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D41C10-694A-7248-B58F-007E543FB1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494" y="2927974"/>
            <a:ext cx="1056220" cy="10562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4CBEA0-11C2-684F-9E4F-4B47095E9E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705" y="2826027"/>
            <a:ext cx="1260114" cy="1260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CCF1CAB-BF31-CE4D-AD2F-906BC5AC03AA}"/>
              </a:ext>
            </a:extLst>
          </p:cNvPr>
          <p:cNvSpPr txBox="1"/>
          <p:nvPr/>
        </p:nvSpPr>
        <p:spPr>
          <a:xfrm>
            <a:off x="1816767" y="227692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location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FF7DF2-2021-4346-B05D-67086836C840}"/>
              </a:ext>
            </a:extLst>
          </p:cNvPr>
          <p:cNvSpPr txBox="1"/>
          <p:nvPr/>
        </p:nvSpPr>
        <p:spPr>
          <a:xfrm>
            <a:off x="3710305" y="2269123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capabilities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D9FBF8-9F12-BD40-8377-4712FB335B78}"/>
              </a:ext>
            </a:extLst>
          </p:cNvPr>
          <p:cNvSpPr txBox="1"/>
          <p:nvPr/>
        </p:nvSpPr>
        <p:spPr>
          <a:xfrm>
            <a:off x="6078371" y="2258771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experience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69AD1E-6077-2F44-8B10-8140DE8A7519}"/>
              </a:ext>
            </a:extLst>
          </p:cNvPr>
          <p:cNvSpPr txBox="1"/>
          <p:nvPr/>
        </p:nvSpPr>
        <p:spPr>
          <a:xfrm>
            <a:off x="1981957" y="410691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role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51C4EE-3CCC-4147-9C77-38E68342A64A}"/>
              </a:ext>
            </a:extLst>
          </p:cNvPr>
          <p:cNvSpPr txBox="1"/>
          <p:nvPr/>
        </p:nvSpPr>
        <p:spPr>
          <a:xfrm>
            <a:off x="3732607" y="4106919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availability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402703-BDC6-4A4E-92CE-92925F802114}"/>
              </a:ext>
            </a:extLst>
          </p:cNvPr>
          <p:cNvSpPr txBox="1"/>
          <p:nvPr/>
        </p:nvSpPr>
        <p:spPr>
          <a:xfrm>
            <a:off x="6487409" y="414556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24588906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38837</TotalTime>
  <Words>1621</Words>
  <Application>Microsoft Macintosh PowerPoint</Application>
  <PresentationFormat>On-screen Show (16:9)</PresentationFormat>
  <Paragraphs>331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thenetworkone people:</vt:lpstr>
      <vt:lpstr>where we 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history: Kolle Rebbe &amp; Lufthansa</vt:lpstr>
      <vt:lpstr>case history: bringing a pitch to life.  Made in Italy.</vt:lpstr>
      <vt:lpstr>case history: US healthcare in the Middle East.</vt:lpstr>
      <vt:lpstr>case history: Sterling-Rice Group &amp; Damm &amp; Bierbaum</vt:lpstr>
      <vt:lpstr>case history: China partner for Metsä </vt:lpstr>
      <vt:lpstr>case history: Tourism &amp; Events Queensland</vt:lpstr>
      <vt:lpstr>case history: international B2B agency partnerships</vt:lpstr>
      <vt:lpstr>case history: Smarts Agency &amp; zalando</vt:lpstr>
      <vt:lpstr>case history: Achtung! &amp; Lufthansa – global PR network</vt:lpstr>
      <vt:lpstr>case history: Parmigiano Reggiano</vt:lpstr>
      <vt:lpstr>PowerPoint Presentation</vt:lpstr>
    </vt:vector>
  </TitlesOfParts>
  <Manager/>
  <Company>The Network One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Madeline Robbins</dc:creator>
  <cp:keywords/>
  <dc:description/>
  <cp:lastModifiedBy>Stephanie Fox</cp:lastModifiedBy>
  <cp:revision>483</cp:revision>
  <cp:lastPrinted>2019-09-26T15:44:34Z</cp:lastPrinted>
  <dcterms:created xsi:type="dcterms:W3CDTF">2016-09-06T11:07:06Z</dcterms:created>
  <dcterms:modified xsi:type="dcterms:W3CDTF">2023-12-11T14:43:30Z</dcterms:modified>
  <cp:category/>
</cp:coreProperties>
</file>